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74" r:id="rId3"/>
    <p:sldId id="257" r:id="rId4"/>
    <p:sldId id="256" r:id="rId5"/>
    <p:sldId id="258" r:id="rId6"/>
    <p:sldId id="277" r:id="rId7"/>
    <p:sldId id="260" r:id="rId8"/>
    <p:sldId id="278" r:id="rId9"/>
    <p:sldId id="262" r:id="rId10"/>
    <p:sldId id="263" r:id="rId11"/>
    <p:sldId id="264" r:id="rId12"/>
    <p:sldId id="266" r:id="rId13"/>
    <p:sldId id="267" r:id="rId14"/>
    <p:sldId id="269" r:id="rId15"/>
    <p:sldId id="268" r:id="rId16"/>
    <p:sldId id="270" r:id="rId17"/>
    <p:sldId id="265" r:id="rId18"/>
    <p:sldId id="279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5FD6A-94F3-4274-BBA6-487815EC01C3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FEBA2-1B5E-43AE-842B-9CEEA8F11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2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5EED0-3D9D-4A5C-AB96-714C1E450125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Temple University - Fall 2013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SD1 TEAM 23 : Programmable Communication Group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2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5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9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4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8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4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7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5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0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AAE7B-C98A-404E-9694-E5021D49A547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F8AF4-95A6-4D73-B236-5C6DC801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9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2.emf"/><Relationship Id="rId4" Type="http://schemas.openxmlformats.org/officeDocument/2006/relationships/package" Target="../embeddings/Microsoft_Visio_Drawing1.vsd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8242" y="0"/>
            <a:ext cx="9385300" cy="5140883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>SDII </a:t>
            </a:r>
            <a:r>
              <a:rPr lang="en-US" sz="3100" dirty="0" smtClean="0"/>
              <a:t>Team 23: Programmable Communication Group </a:t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/>
              <a:t>FPGA Based Modem for Amateur Radio Satellite </a:t>
            </a:r>
            <a:r>
              <a:rPr lang="en-US" dirty="0" smtClean="0"/>
              <a:t>Communication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 smtClean="0"/>
              <a:t>Category 2 – Project with </a:t>
            </a:r>
            <a:r>
              <a:rPr lang="en-US" sz="3200" dirty="0"/>
              <a:t>a</a:t>
            </a:r>
            <a:r>
              <a:rPr lang="en-US" sz="3200" dirty="0" smtClean="0"/>
              <a:t>ctive </a:t>
            </a:r>
            <a:r>
              <a:rPr lang="en-US" sz="3200" dirty="0"/>
              <a:t>r</a:t>
            </a:r>
            <a:r>
              <a:rPr lang="en-US" sz="3200" dirty="0" smtClean="0"/>
              <a:t>esearch agenda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7938" y="5727052"/>
            <a:ext cx="9144000" cy="165576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May 3, 2013</a:t>
            </a:r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17938" y="5727052"/>
            <a:ext cx="9144000" cy="624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Project advisor</a:t>
            </a:r>
            <a:r>
              <a:rPr lang="en-US" dirty="0" smtClean="0"/>
              <a:t>: Dr. </a:t>
            </a:r>
            <a:r>
              <a:rPr lang="en-US" dirty="0" smtClean="0"/>
              <a:t>Dennis Silage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4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lifesatrip\Desktop\hw_figur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00" y="1125573"/>
            <a:ext cx="8557034" cy="47171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9443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PC/FPGA Interface using RS232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6337" y="6069901"/>
            <a:ext cx="649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 for the RS-232 control between the FPGA and the PC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443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BPSK Modulator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43" y="1280848"/>
            <a:ext cx="5733143" cy="29277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23" t="1749" r="18290" b="5205"/>
          <a:stretch/>
        </p:blipFill>
        <p:spPr>
          <a:xfrm>
            <a:off x="708337" y="1337513"/>
            <a:ext cx="4343671" cy="3046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937796" y="5717859"/>
                <a:ext cx="1376018" cy="6331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𝑐𝑙𝑘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796" y="5717859"/>
                <a:ext cx="1376018" cy="6331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21985" y="4421791"/>
            <a:ext cx="4675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DDS Compiler configuration for a 1200 Hz sinusoidal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5805" y="4252515"/>
            <a:ext cx="3284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FFT of BPSK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Suppressed carrier at 4800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Null at 6000 Hz (carrier + bit rate)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17074" r="13131" b="4664"/>
          <a:stretch/>
        </p:blipFill>
        <p:spPr>
          <a:xfrm>
            <a:off x="592742" y="4669344"/>
            <a:ext cx="3193961" cy="18545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2526" y="6463678"/>
            <a:ext cx="3044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model for the modulator module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958047" y="5717859"/>
                <a:ext cx="4401974" cy="1030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=4800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𝑐𝑙𝑘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𝑆𝑎𝑚𝑝𝑙𝑖𝑛𝑔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𝑃h𝑎𝑠𝑒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=12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</m:oMath>
                  </m:oMathPara>
                </a14:m>
                <a:endParaRPr lang="en-US" sz="1400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47" y="5717859"/>
                <a:ext cx="4401974" cy="10307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5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443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BPSK Demodulator:  Costas Loop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4" y="1340984"/>
            <a:ext cx="11101978" cy="46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3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443" y="190500"/>
            <a:ext cx="1163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BPSK Demodulator:  Early-Late Gate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5503" y="1794418"/>
            <a:ext cx="10857140" cy="44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443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Evaluation using Electronics Explorer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578" y="1662793"/>
            <a:ext cx="3130547" cy="2173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32" y="1662336"/>
            <a:ext cx="3132268" cy="217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28" y="1640114"/>
            <a:ext cx="3215824" cy="2232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17" y="4041959"/>
            <a:ext cx="3393711" cy="2525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02" y="4001860"/>
            <a:ext cx="3310849" cy="2525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3907" y="1301560"/>
            <a:ext cx="245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Modulated BPSK signal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7903" y="1301559"/>
            <a:ext cx="245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Demodulated BPSK signal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64209" y="1303987"/>
            <a:ext cx="15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Decoded NRZ 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2133" y="4041959"/>
            <a:ext cx="245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Costas Loop error signal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71379" y="4057690"/>
            <a:ext cx="252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Early-Late Gate error signal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25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443" y="0"/>
            <a:ext cx="1163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Evaluation using PmodDA2 and Oscilloscope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Machine generated alternative text:&#10;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3" t="17129" r="26561" b="15741"/>
          <a:stretch/>
        </p:blipFill>
        <p:spPr bwMode="auto">
          <a:xfrm>
            <a:off x="259443" y="1854200"/>
            <a:ext cx="3503555" cy="30951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Machine generated alternative text:&#10;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14121" r="5556" b="18981"/>
          <a:stretch/>
        </p:blipFill>
        <p:spPr bwMode="auto">
          <a:xfrm>
            <a:off x="4160510" y="1854200"/>
            <a:ext cx="3661318" cy="30951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Machine generated alternative text:&#10;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4" r="6945" b="19213"/>
          <a:stretch/>
        </p:blipFill>
        <p:spPr bwMode="auto">
          <a:xfrm>
            <a:off x="8219340" y="1854200"/>
            <a:ext cx="3673303" cy="30951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9443" y="5141579"/>
            <a:ext cx="1163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a.) Modulated BPSK signal &amp; demodulated signal	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b.) demodulated &amp; extracted clock	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c.) extracted clock &amp; decoded NRZ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3858" y="5736920"/>
            <a:ext cx="462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using a repeating bit stream of 1010101… Results in a.) and b.)  were displayed at 1ms/div and 2 volts/div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in c.) were displayed at 0.5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/div and 2 volts/div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09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DI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5081" y="1364343"/>
            <a:ext cx="8295548" cy="467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0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469900" y="634999"/>
            <a:ext cx="103002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495004"/>
              </p:ext>
            </p:extLst>
          </p:nvPr>
        </p:nvGraphicFramePr>
        <p:xfrm>
          <a:off x="1117396" y="1013117"/>
          <a:ext cx="4502635" cy="4980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r:id="rId4" imgW="11953792" imgH="13192194" progId="Visio.Drawing.15">
                  <p:embed/>
                </p:oleObj>
              </mc:Choice>
              <mc:Fallback>
                <p:oleObj r:id="rId4" imgW="11953792" imgH="1319219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396" y="1013117"/>
                        <a:ext cx="4502635" cy="49807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8733658" y="682624"/>
            <a:ext cx="93892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839659"/>
              </p:ext>
            </p:extLst>
          </p:nvPr>
        </p:nvGraphicFramePr>
        <p:xfrm>
          <a:off x="6522271" y="1017284"/>
          <a:ext cx="4422774" cy="4976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r:id="rId7" imgW="10782248" imgH="12220703" progId="Visio.Drawing.15">
                  <p:embed/>
                </p:oleObj>
              </mc:Choice>
              <mc:Fallback>
                <p:oleObj r:id="rId7" imgW="10782248" imgH="1222070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2271" y="1017284"/>
                        <a:ext cx="4422774" cy="49766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9443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Challenges:  Viterbi Decoder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5217" y="6108639"/>
            <a:ext cx="4294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(ISIM) results from the implementation of the Viterbi Decoder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8379" y="6112692"/>
            <a:ext cx="4294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(ISIM) results from the implementation of the Viterbi Decoder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469900" y="634999"/>
            <a:ext cx="103002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8733658" y="682624"/>
            <a:ext cx="93892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9443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Challenges:  AWGN Core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C:\Users\Cedric\AppData\Local\Temp\msohtmlclip1\02\clip_image00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590" y="1342885"/>
            <a:ext cx="5443220" cy="2233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Cedric\AppData\Local\Temp\msohtmlclip1\02\clip_image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31" y="4193744"/>
            <a:ext cx="5443220" cy="21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9" y="1252763"/>
            <a:ext cx="5081141" cy="24141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545" y="4658791"/>
            <a:ext cx="5065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AWGN output did not match our Simulink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may result from the DAC interface w/ its -1.65 – 1.65 V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81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469900" y="634999"/>
            <a:ext cx="103002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8733658" y="682624"/>
            <a:ext cx="93892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9443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899" y="1184856"/>
            <a:ext cx="461725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senior design project designed and implemented a 1200 b/sec BPSK modem in FPGA for amateur radio satellite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telemetry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SDI, the specifications and requirements were identified.  The modem was designed and simulated in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SDII, the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/Simulink model was implemented in FPGA using a Spartan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1200 b/sec modem was evaluated in terms of synchronization capabilities and error rate under NO noise.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simulation, the BER closely approximated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6733" y="1125217"/>
            <a:ext cx="46172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includes:</a:t>
            </a: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addition of linear block codes for modem resiliency.</a:t>
            </a:r>
          </a:p>
          <a:p>
            <a:pPr lvl="1"/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Type II Costas Loop for Doppler shift correction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a TNC and analog front end to communicate in real-time environments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BER in real-time environments.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Publish in amateur radio community journal, QST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41" y="4449204"/>
            <a:ext cx="3866447" cy="2311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937" t="29049" r="21725" b="50143"/>
          <a:stretch/>
        </p:blipFill>
        <p:spPr>
          <a:xfrm>
            <a:off x="661331" y="5135645"/>
            <a:ext cx="4233871" cy="132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4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amateur radio satellite telemetry?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20" y="1653110"/>
            <a:ext cx="7672109" cy="4590974"/>
          </a:xfrm>
        </p:spPr>
      </p:pic>
      <p:sp>
        <p:nvSpPr>
          <p:cNvPr id="3" name="TextBox 2"/>
          <p:cNvSpPr txBox="1"/>
          <p:nvPr/>
        </p:nvSpPr>
        <p:spPr>
          <a:xfrm>
            <a:off x="483571" y="1653110"/>
            <a:ext cx="334444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Amateur radio satellite telemetry allows hobbyist’s and enthusiasts to receive satellite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AFSK and BPSK are amongst the most common modulation schemes.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common data rates are 1200 b/sec and 9600 b/sec.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Historically these modems were implemented using analog and discrete logic.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recently, hobbyists and enthusiasts have shifted towards SDR and Raspberry 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senior design aims to demonstrate how a low cost FPGA can also be used to implement a satellite modem.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43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249" t="25366" r="11793" b="14391"/>
          <a:stretch/>
        </p:blipFill>
        <p:spPr>
          <a:xfrm>
            <a:off x="317500" y="3605967"/>
            <a:ext cx="5524500" cy="28369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500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Senior Design I vs. Senior Design II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3800" y="1604004"/>
            <a:ext cx="4394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FPGA Implementation (SDI)</a:t>
            </a: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1200 b/sec FEC-BPSK Modem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(2,1,7) Convolutional Encoding with Viterbi Decoding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AWGN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Squaring Loop Carrier Phase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Early-Late Gate Timing and Data Recovery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4900" y="1604004"/>
            <a:ext cx="424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FPGA Implementation (SDII)</a:t>
            </a: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1200 b/sec DE-BPSK Modem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Encoding and Decoding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Costas loop Carrier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Early-Late Gate Timing and Data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AWGN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FEC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2069" t="27219" r="18910" b="14561"/>
          <a:stretch/>
        </p:blipFill>
        <p:spPr>
          <a:xfrm>
            <a:off x="6591300" y="3611398"/>
            <a:ext cx="5105400" cy="28314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7784" y="6512187"/>
            <a:ext cx="41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design of the BPSK modem (SDI)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0760" y="6512187"/>
            <a:ext cx="412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design of the BPSK modem (SDII)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1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167" t="30853" r="21110" b="15536"/>
          <a:stretch/>
        </p:blipFill>
        <p:spPr>
          <a:xfrm>
            <a:off x="330200" y="4062838"/>
            <a:ext cx="5803900" cy="2439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3647" t="30231" r="14824" b="8400"/>
          <a:stretch/>
        </p:blipFill>
        <p:spPr>
          <a:xfrm>
            <a:off x="6121400" y="1297430"/>
            <a:ext cx="5359400" cy="3005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500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Specifications/Requirements of Primary Circuits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700" y="1354404"/>
            <a:ext cx="4394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Costas Loop Carrier Recovery Circuit</a:t>
            </a: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MHz sampling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bit BPSK input from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4800 Hz local oscillator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9600 Hz cutoff frequency for Arm Filters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filter for error adjustment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 bit phase increment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Tracks phase and frequency steps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86600" y="4431813"/>
            <a:ext cx="4394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Early-Late Gate Timing and Data Recovery</a:t>
            </a: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MHz sampling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bit demodulated input from Costas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1200 Hz local oscillator (data 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 clock delay:  417 samples (1/2 period)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 clock delay:  208 samples (1/4 period)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filter for error adjustment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 bit phase increment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6216" y="1020431"/>
            <a:ext cx="4515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model of the Early-Late Gate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4414" y="6501870"/>
            <a:ext cx="4515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model of the Costas Loop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8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500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Results/ Costas Loop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/>
          <a:stretch/>
        </p:blipFill>
        <p:spPr>
          <a:xfrm>
            <a:off x="288099" y="3368215"/>
            <a:ext cx="7091000" cy="34897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97800" y="4023889"/>
            <a:ext cx="43942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Costas Loop Carrier Recovery Circuit</a:t>
            </a: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under phase and frequency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lock is range +/- 200Hz from center frequency (4800 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loop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order-Type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Time:  &lt; 5ms (Approx. 5 bit times)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Steady state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steps: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steps: 1/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167" t="30853" r="21110" b="15536"/>
          <a:stretch/>
        </p:blipFill>
        <p:spPr>
          <a:xfrm>
            <a:off x="6777277" y="1573336"/>
            <a:ext cx="5173423" cy="217408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4"/>
          <a:stretch/>
        </p:blipFill>
        <p:spPr bwMode="auto">
          <a:xfrm>
            <a:off x="386917" y="1701433"/>
            <a:ext cx="6254498" cy="17978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67302" y="1398538"/>
            <a:ext cx="4932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1200 Hz BPSK signal, adjusted phase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and extracted carrier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edric\Documents\SD.git\trunk\user_sandbox\Brian\Matlab\ErrorRateEarlyLateGate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9"/>
          <a:stretch/>
        </p:blipFill>
        <p:spPr bwMode="auto">
          <a:xfrm>
            <a:off x="5892085" y="1265379"/>
            <a:ext cx="5943600" cy="24926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1121" y="4015558"/>
            <a:ext cx="506096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 Late Gate Timing Recovery Circuit</a:t>
            </a: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MHz sampling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 bit Unprocessed NRZ from Costas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 branch processed by the extracted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processed by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clock (T/2 delay)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is the difference btw the accumulated energy (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-E</a:t>
            </a:r>
            <a:r>
              <a:rPr lang="en-US" sz="1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of 0 over the bit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Accumulated Energy w/ Early &amp; Late timing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 clock extracted clock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 clock extracted clock (T/2 delay)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filter for error adjustment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3647" t="30231" r="14824" b="8400"/>
          <a:stretch/>
        </p:blipFill>
        <p:spPr>
          <a:xfrm>
            <a:off x="6735650" y="4527883"/>
            <a:ext cx="4155227" cy="2330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258" y="98651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Results / Early Late Gate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8" y="1452671"/>
            <a:ext cx="5943600" cy="20665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07132" y="4036864"/>
            <a:ext cx="4515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model of the Early-Late Gate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977" y="963005"/>
            <a:ext cx="4515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Unprocessed NRZ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48919" y="838413"/>
            <a:ext cx="143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6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443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Simulink Results (BER plot)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368" t="14502" r="53630" b="14726"/>
          <a:stretch/>
        </p:blipFill>
        <p:spPr>
          <a:xfrm>
            <a:off x="5829299" y="1371600"/>
            <a:ext cx="5380383" cy="497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2069" t="27219" r="18910" b="14561"/>
          <a:stretch/>
        </p:blipFill>
        <p:spPr>
          <a:xfrm>
            <a:off x="259443" y="1543188"/>
            <a:ext cx="5105400" cy="2831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88524" y="6311726"/>
            <a:ext cx="202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BER comparison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383827" y="4374663"/>
            <a:ext cx="412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Simulink design of the BPSK modem (SDII)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77030" y="5019465"/>
                <a:ext cx="4208745" cy="117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 test conducted using 10k bits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 BER assumes perfect synchronization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 BER at 10 dB requires precision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 </m:t>
                    </m:r>
                  </m:oMath>
                </a14:m>
                <a:endParaRPr lang="en-US" sz="1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10k bits only allows precision up to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30" y="5019465"/>
                <a:ext cx="4208745" cy="1171924"/>
              </a:xfrm>
              <a:prstGeom prst="rect">
                <a:avLst/>
              </a:prstGeom>
              <a:blipFill rotWithShape="0">
                <a:blip r:embed="rId4"/>
                <a:stretch>
                  <a:fillRect l="-145" t="-518" b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85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443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:\Users\lifesatrip\Pictures\webexphotos\20140221_17552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50" y="1161186"/>
            <a:ext cx="4419192" cy="314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lifesatrip\Desktop\functional_block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194" y="666566"/>
            <a:ext cx="5602514" cy="37513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69912" y="4584600"/>
            <a:ext cx="2554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TE0630 Spartan-6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LX45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DSP48A1 (58)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I/O (358)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6512" y="4709319"/>
            <a:ext cx="486187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 I/O wrapper for the modem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RS-232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rcvr.v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module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txmit.v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 module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Modulator/ demodulator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Satcom.v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gendac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(DAC interface)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LEDs for testing (4)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24093" y="4588962"/>
            <a:ext cx="279715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TE0304 Carrier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to FPGA I/O signals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1x6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Pmod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JTAG Header for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RS-232 for HW - USB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5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443" y="190500"/>
            <a:ext cx="1163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PC/FPGA Interface using RS232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:\Users\lifesatrip\Pictures\webexphotos\20140219_19554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30" y="1471861"/>
            <a:ext cx="4270011" cy="316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46221" y="1107941"/>
            <a:ext cx="5846422" cy="3631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25483" y="4739778"/>
            <a:ext cx="5254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depicting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RS-232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receiver/transmitter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931" y="4739778"/>
            <a:ext cx="4270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ASCII characters were shown to have a 25 ms delay between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 to be compensated for in the design of the Transmit and Receive buffers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1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962</Words>
  <Application>Microsoft Office PowerPoint</Application>
  <PresentationFormat>Widescreen</PresentationFormat>
  <Paragraphs>166</Paragraphs>
  <Slides>19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Office Theme</vt:lpstr>
      <vt:lpstr>Microsoft Visio Drawing</vt:lpstr>
      <vt:lpstr> SDII Team 23: Programmable Communication Group    FPGA Based Modem for Amateur Radio Satellite Communication   Category 2 – Project with active research agenda</vt:lpstr>
      <vt:lpstr>What is amateur radio satellite telemetry?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Thibodeau</dc:creator>
  <cp:lastModifiedBy>Cédric Destin</cp:lastModifiedBy>
  <cp:revision>50</cp:revision>
  <dcterms:created xsi:type="dcterms:W3CDTF">2014-05-02T16:19:21Z</dcterms:created>
  <dcterms:modified xsi:type="dcterms:W3CDTF">2014-05-08T05:46:33Z</dcterms:modified>
</cp:coreProperties>
</file>